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jpeg" ContentType="image/jpeg"/>
  <Override PartName="/ppt/media/image41.png" ContentType="image/png"/>
  <Override PartName="/ppt/media/image50.png" ContentType="image/png"/>
  <Override PartName="/ppt/media/image13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53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48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2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slide30.xml" ContentType="application/vnd.openxmlformats-officedocument.presentationml.slide+xml"/>
  <Override PartName="/ppt/slides/slide28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08556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56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912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56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912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16000"/>
            <a:ext cx="702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6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-58320" y="81000"/>
            <a:ext cx="7794360" cy="1205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点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击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鼠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标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编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辑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标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题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文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字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格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式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148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600" spc="-1" strike="noStrike">
                <a:latin typeface="Arial"/>
              </a:rPr>
              <a:t>点击鼠标编辑大纲文字格式</a:t>
            </a:r>
            <a:endParaRPr b="0" lang="en-US" sz="2600" spc="-1" strike="noStrike">
              <a:latin typeface="Arial"/>
            </a:endParaRPr>
          </a:p>
          <a:p>
            <a:pPr lvl="1" marL="864000" indent="-324000">
              <a:spcAft>
                <a:spcPts val="918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280" spc="-1" strike="noStrike">
                <a:latin typeface="Arial"/>
              </a:rPr>
              <a:t>第二个大纲级</a:t>
            </a:r>
            <a:endParaRPr b="0" lang="en-US" sz="2280" spc="-1" strike="noStrike">
              <a:latin typeface="Arial"/>
            </a:endParaRPr>
          </a:p>
          <a:p>
            <a:pPr lvl="2" marL="1296000" indent="-288000">
              <a:spcAft>
                <a:spcPts val="68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950" spc="-1" strike="noStrike">
                <a:latin typeface="Arial"/>
              </a:rPr>
              <a:t>第三大纲级别</a:t>
            </a:r>
            <a:endParaRPr b="0" lang="en-US" sz="1950" spc="-1" strike="noStrike">
              <a:latin typeface="Arial"/>
            </a:endParaRPr>
          </a:p>
          <a:p>
            <a:pPr lvl="3" marL="1728000" indent="-216000">
              <a:spcAft>
                <a:spcPts val="459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1629" spc="-1" strike="noStrike">
                <a:latin typeface="Arial"/>
              </a:rPr>
              <a:t>第四大纲级别</a:t>
            </a:r>
            <a:endParaRPr b="0" lang="en-US" sz="1629" spc="-1" strike="noStrike">
              <a:latin typeface="Arial"/>
            </a:endParaRPr>
          </a:p>
          <a:p>
            <a:pPr lvl="4" marL="2160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629" spc="-1" strike="noStrike">
                <a:latin typeface="Arial"/>
              </a:rPr>
              <a:t>第五大纲级别</a:t>
            </a:r>
            <a:endParaRPr b="0" lang="en-US" sz="1629" spc="-1" strike="noStrike">
              <a:latin typeface="Arial"/>
            </a:endParaRPr>
          </a:p>
          <a:p>
            <a:pPr lvl="5" marL="2592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629" spc="-1" strike="noStrike">
                <a:latin typeface="Arial"/>
              </a:rPr>
              <a:t>第六大纲级别</a:t>
            </a:r>
            <a:endParaRPr b="0" lang="en-US" sz="1629" spc="-1" strike="noStrike">
              <a:latin typeface="Arial"/>
            </a:endParaRPr>
          </a:p>
          <a:p>
            <a:pPr lvl="6" marL="3024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629" spc="-1" strike="noStrike">
                <a:latin typeface="Arial"/>
              </a:rPr>
              <a:t>第七大纲级别</a:t>
            </a:r>
            <a:endParaRPr b="0" lang="en-US" sz="1629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Arial"/>
              </a:rPr>
              <a:t>&lt;日期/时间&gt;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Arial"/>
              </a:rPr>
              <a:t>&lt;页脚&gt;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AFF4321D-B695-4E51-91D8-487F95C54ADE}" type="slidenum">
              <a:rPr b="0" lang="en-US" sz="1400" spc="-1" strike="noStrike">
                <a:latin typeface="Arial"/>
              </a:rPr>
              <a:t>&lt;编号&gt;</a:t>
            </a:fld>
            <a:endParaRPr b="0" lang="en-US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6.jpeg"/><Relationship Id="rId2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上周工作汇报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1368000"/>
            <a:ext cx="9072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vins</a:t>
            </a:r>
            <a:r>
              <a:rPr b="0" lang="zh-CN" sz="4800" spc="-1" strike="noStrike">
                <a:latin typeface="Arial"/>
              </a:rPr>
              <a:t>系列实验及</a:t>
            </a:r>
            <a:r>
              <a:rPr b="0" lang="en-US" sz="4800" spc="-1" strike="noStrike">
                <a:latin typeface="Arial"/>
              </a:rPr>
              <a:t>maplab</a:t>
            </a:r>
            <a:r>
              <a:rPr b="0" lang="zh-CN" sz="4800" spc="-1" strike="noStrike">
                <a:latin typeface="Arial"/>
              </a:rPr>
              <a:t>学习</a:t>
            </a:r>
            <a:endParaRPr b="0" lang="en-US" sz="4800" spc="-1" strike="noStrike">
              <a:latin typeface="Arial"/>
            </a:endParaRPr>
          </a:p>
          <a:p>
            <a:pPr algn="ctr"/>
            <a:r>
              <a:rPr b="0" lang="en-US" sz="4800" spc="-1" strike="noStrike">
                <a:latin typeface="Arial"/>
              </a:rPr>
              <a:t>D435i</a:t>
            </a:r>
            <a:r>
              <a:rPr b="0" lang="zh-CN" sz="4800" spc="-1" strike="noStrike">
                <a:latin typeface="Arial"/>
              </a:rPr>
              <a:t>使用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4" name="TextShape 3"/>
          <p:cNvSpPr txBox="1"/>
          <p:nvPr/>
        </p:nvSpPr>
        <p:spPr>
          <a:xfrm>
            <a:off x="5112000" y="4104000"/>
            <a:ext cx="2088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汇报人：韩敬霄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Co-VINS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72000" y="1841040"/>
            <a:ext cx="2757960" cy="226296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2520000" y="1512000"/>
            <a:ext cx="3780720" cy="39106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6264000" y="1512000"/>
            <a:ext cx="3672000" cy="3798000"/>
          </a:xfrm>
          <a:prstGeom prst="rect">
            <a:avLst/>
          </a:prstGeom>
          <a:ln>
            <a:noFill/>
          </a:ln>
        </p:spPr>
      </p:pic>
      <p:sp>
        <p:nvSpPr>
          <p:cNvPr id="81" name="TextShape 2"/>
          <p:cNvSpPr txBox="1"/>
          <p:nvPr/>
        </p:nvSpPr>
        <p:spPr>
          <a:xfrm>
            <a:off x="432000" y="129600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Co-VINS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700920" y="1407960"/>
            <a:ext cx="8672040" cy="356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与</a:t>
            </a:r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Co-Vins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对比结果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936000" y="1733400"/>
            <a:ext cx="5764680" cy="3810600"/>
          </a:xfrm>
          <a:prstGeom prst="rect">
            <a:avLst/>
          </a:prstGeom>
          <a:ln>
            <a:noFill/>
          </a:ln>
        </p:spPr>
      </p:pic>
      <p:sp>
        <p:nvSpPr>
          <p:cNvPr id="86" name="TextShape 2"/>
          <p:cNvSpPr txBox="1"/>
          <p:nvPr/>
        </p:nvSpPr>
        <p:spPr>
          <a:xfrm>
            <a:off x="792000" y="1296000"/>
            <a:ext cx="2088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数据对比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855000" y="2088000"/>
            <a:ext cx="7353000" cy="2270520"/>
          </a:xfrm>
          <a:prstGeom prst="rect">
            <a:avLst/>
          </a:prstGeom>
          <a:ln>
            <a:noFill/>
          </a:ln>
        </p:spPr>
      </p:pic>
      <p:sp>
        <p:nvSpPr>
          <p:cNvPr id="89" name="TextShape 2"/>
          <p:cNvSpPr txBox="1"/>
          <p:nvPr/>
        </p:nvSpPr>
        <p:spPr>
          <a:xfrm>
            <a:off x="720000" y="1380600"/>
            <a:ext cx="2520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系统架构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720000" y="1380600"/>
            <a:ext cx="2520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Map Structure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898560" y="1872000"/>
            <a:ext cx="7741440" cy="3101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720000" y="1380600"/>
            <a:ext cx="2520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Landmarks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792000" y="1821240"/>
            <a:ext cx="7749360" cy="3146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720000" y="1380600"/>
            <a:ext cx="2520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Landmarks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792000" y="1800000"/>
            <a:ext cx="5295600" cy="3238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720000" y="1296000"/>
            <a:ext cx="2520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建图服务器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720000" y="1672200"/>
            <a:ext cx="6984000" cy="3997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论文学习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720000" y="1380600"/>
            <a:ext cx="2520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离线控制台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576000" y="2062800"/>
            <a:ext cx="9283320" cy="2545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安装与实验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576000" y="1440000"/>
            <a:ext cx="6696000" cy="1406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安装过程较为繁琐，首先需要安装一系列的子依赖项，其次安装过程会有不少错，此处不再赘述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717480" y="2277720"/>
            <a:ext cx="6698520" cy="2330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实验方法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610200" y="1368000"/>
            <a:ext cx="7093800" cy="1142640"/>
          </a:xfrm>
          <a:prstGeom prst="rect">
            <a:avLst/>
          </a:prstGeom>
          <a:ln>
            <a:noFill/>
          </a:ln>
        </p:spPr>
      </p:pic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659880" y="2592000"/>
            <a:ext cx="7116120" cy="309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648000" y="1224000"/>
            <a:ext cx="3329280" cy="1944000"/>
          </a:xfrm>
          <a:prstGeom prst="rect">
            <a:avLst/>
          </a:prstGeom>
          <a:ln>
            <a:noFill/>
          </a:ln>
        </p:spPr>
      </p:pic>
      <p:sp>
        <p:nvSpPr>
          <p:cNvPr id="110" name="TextShape 2"/>
          <p:cNvSpPr txBox="1"/>
          <p:nvPr/>
        </p:nvSpPr>
        <p:spPr>
          <a:xfrm>
            <a:off x="7776000" y="432000"/>
            <a:ext cx="242784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Euroc</a:t>
            </a:r>
            <a:r>
              <a:rPr b="0" lang="zh-CN" sz="1800" spc="-1" strike="noStrike">
                <a:latin typeface="Arial"/>
              </a:rPr>
              <a:t>数据集建图过程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4248000" y="1224000"/>
            <a:ext cx="3329280" cy="194400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648000" y="3441600"/>
            <a:ext cx="3312000" cy="193392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4"/>
          <a:stretch/>
        </p:blipFill>
        <p:spPr>
          <a:xfrm>
            <a:off x="4248000" y="3456000"/>
            <a:ext cx="3312000" cy="1933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478800" y="2519280"/>
            <a:ext cx="1897200" cy="158472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2664000" y="1542240"/>
            <a:ext cx="3312000" cy="342576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3"/>
          <a:stretch/>
        </p:blipFill>
        <p:spPr>
          <a:xfrm>
            <a:off x="6264000" y="1584000"/>
            <a:ext cx="3271680" cy="3384000"/>
          </a:xfrm>
          <a:prstGeom prst="rect">
            <a:avLst/>
          </a:prstGeom>
          <a:ln>
            <a:noFill/>
          </a:ln>
        </p:spPr>
      </p:pic>
      <p:sp>
        <p:nvSpPr>
          <p:cNvPr id="118" name="TextShape 2"/>
          <p:cNvSpPr txBox="1"/>
          <p:nvPr/>
        </p:nvSpPr>
        <p:spPr>
          <a:xfrm>
            <a:off x="636480" y="1512000"/>
            <a:ext cx="15235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Server: 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636480" y="1512000"/>
            <a:ext cx="15235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Node: 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504000" y="2519280"/>
            <a:ext cx="2026440" cy="158472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2"/>
          <a:stretch/>
        </p:blipFill>
        <p:spPr>
          <a:xfrm>
            <a:off x="2818440" y="1656000"/>
            <a:ext cx="3373560" cy="3489480"/>
          </a:xfrm>
          <a:prstGeom prst="rect">
            <a:avLst/>
          </a:prstGeom>
          <a:ln>
            <a:noFill/>
          </a:ln>
        </p:spPr>
      </p:pic>
      <p:pic>
        <p:nvPicPr>
          <p:cNvPr id="123" name="" descr=""/>
          <p:cNvPicPr/>
          <p:nvPr/>
        </p:nvPicPr>
        <p:blipFill>
          <a:blip r:embed="rId3"/>
          <a:stretch/>
        </p:blipFill>
        <p:spPr>
          <a:xfrm>
            <a:off x="6408000" y="1451520"/>
            <a:ext cx="3469320" cy="3588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实验结果分析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1728000" y="1992240"/>
            <a:ext cx="6324120" cy="3047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Maplab2.0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实验结果分析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1"/>
          <a:stretch/>
        </p:blipFill>
        <p:spPr>
          <a:xfrm>
            <a:off x="2004120" y="1584000"/>
            <a:ext cx="6491880" cy="2811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系列</a:t>
            </a:r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+ Maplab2.0 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结果分析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rcRect l="0" t="32690" r="49083" b="33018"/>
          <a:stretch/>
        </p:blipFill>
        <p:spPr>
          <a:xfrm>
            <a:off x="5045040" y="1368360"/>
            <a:ext cx="4314960" cy="3743640"/>
          </a:xfrm>
          <a:prstGeom prst="rect">
            <a:avLst/>
          </a:prstGeom>
          <a:ln>
            <a:noFill/>
          </a:ln>
        </p:spPr>
      </p:pic>
      <p:pic>
        <p:nvPicPr>
          <p:cNvPr id="130" name="" descr=""/>
          <p:cNvPicPr/>
          <p:nvPr/>
        </p:nvPicPr>
        <p:blipFill>
          <a:blip r:embed="rId2"/>
          <a:stretch/>
        </p:blipFill>
        <p:spPr>
          <a:xfrm>
            <a:off x="1008000" y="1318680"/>
            <a:ext cx="3168000" cy="4081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Realsense D435i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使用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2470680" y="1728000"/>
            <a:ext cx="6961320" cy="3600000"/>
          </a:xfrm>
          <a:prstGeom prst="rect">
            <a:avLst/>
          </a:prstGeom>
          <a:ln>
            <a:noFill/>
          </a:ln>
        </p:spPr>
      </p:pic>
      <p:sp>
        <p:nvSpPr>
          <p:cNvPr id="133" name="TextShape 2"/>
          <p:cNvSpPr txBox="1"/>
          <p:nvPr/>
        </p:nvSpPr>
        <p:spPr>
          <a:xfrm>
            <a:off x="360000" y="1440000"/>
            <a:ext cx="4848120" cy="1406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1. </a:t>
            </a:r>
            <a:r>
              <a:rPr b="0" lang="zh-CN" sz="1800" spc="-1" strike="noStrike">
                <a:latin typeface="Arial"/>
              </a:rPr>
              <a:t>一个</a:t>
            </a:r>
            <a:r>
              <a:rPr b="0" lang="en-US" sz="1800" spc="-1" strike="noStrike">
                <a:latin typeface="Arial"/>
              </a:rPr>
              <a:t>RGB-D</a:t>
            </a:r>
            <a:r>
              <a:rPr b="0" lang="zh-CN" sz="1800" spc="-1" strike="noStrike">
                <a:latin typeface="Arial"/>
              </a:rPr>
              <a:t>相机（最右边那个）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2. </a:t>
            </a:r>
            <a:r>
              <a:rPr b="0" lang="zh-CN" sz="1800" spc="-1" strike="noStrike">
                <a:latin typeface="Arial"/>
              </a:rPr>
              <a:t>两个红外相机（左右分别一个）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3. </a:t>
            </a:r>
            <a:r>
              <a:rPr b="0" lang="zh-CN" sz="1800" spc="-1" strike="noStrike">
                <a:latin typeface="Arial"/>
              </a:rPr>
              <a:t>一个红外发射器（中间那个）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4. </a:t>
            </a:r>
            <a:r>
              <a:rPr b="0" lang="zh-CN" sz="1800" spc="-1" strike="noStrike">
                <a:latin typeface="Arial"/>
              </a:rPr>
              <a:t>一个</a:t>
            </a:r>
            <a:r>
              <a:rPr b="0" lang="en-US" sz="1800" spc="-1" strike="noStrike">
                <a:latin typeface="Arial"/>
              </a:rPr>
              <a:t>IMU</a:t>
            </a:r>
            <a:r>
              <a:rPr b="0" lang="zh-CN" sz="1800" spc="-1" strike="noStrike">
                <a:latin typeface="Arial"/>
              </a:rPr>
              <a:t>单元（</a:t>
            </a:r>
            <a:r>
              <a:rPr b="0" lang="en-US" sz="1800" spc="-1" strike="noStrike">
                <a:latin typeface="Arial"/>
              </a:rPr>
              <a:t>D435</a:t>
            </a:r>
            <a:r>
              <a:rPr b="0" lang="zh-CN" sz="1800" spc="-1" strike="noStrike">
                <a:latin typeface="Arial"/>
              </a:rPr>
              <a:t>后的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zh-CN" sz="1800" spc="-1" strike="noStrike">
                <a:latin typeface="Arial"/>
              </a:rPr>
              <a:t>就是指</a:t>
            </a:r>
            <a:r>
              <a:rPr b="0" lang="en-US" sz="1800" spc="-1" strike="noStrike">
                <a:latin typeface="Arial"/>
              </a:rPr>
              <a:t>imu</a:t>
            </a:r>
            <a:r>
              <a:rPr b="0" lang="zh-CN" sz="1800" spc="-1" strike="noStrike">
                <a:latin typeface="Arial"/>
              </a:rPr>
              <a:t>）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Realsense D435i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使用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92480" y="1308600"/>
            <a:ext cx="152352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原装使用：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162000" y="1944000"/>
            <a:ext cx="4518000" cy="2929680"/>
          </a:xfrm>
          <a:prstGeom prst="rect">
            <a:avLst/>
          </a:prstGeom>
          <a:ln>
            <a:noFill/>
          </a:ln>
        </p:spPr>
      </p:pic>
      <p:pic>
        <p:nvPicPr>
          <p:cNvPr id="137" name="" descr=""/>
          <p:cNvPicPr/>
          <p:nvPr/>
        </p:nvPicPr>
        <p:blipFill>
          <a:blip r:embed="rId2"/>
          <a:stretch/>
        </p:blipFill>
        <p:spPr>
          <a:xfrm>
            <a:off x="4896000" y="1944000"/>
            <a:ext cx="4581360" cy="2970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Realsense D435i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使用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92480" y="1308600"/>
            <a:ext cx="7355520" cy="491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ROS</a:t>
            </a:r>
            <a:r>
              <a:rPr b="0" lang="zh-CN" sz="1800" spc="-1" strike="noStrike">
                <a:latin typeface="Arial"/>
              </a:rPr>
              <a:t>使用：发布话题使用</a:t>
            </a:r>
            <a:r>
              <a:rPr b="0" lang="en-US" sz="1800" spc="-1" strike="noStrike">
                <a:latin typeface="Arial"/>
              </a:rPr>
              <a:t>rqt_graph_viewer</a:t>
            </a:r>
            <a:r>
              <a:rPr b="0" lang="zh-CN" sz="1800" spc="-1" strike="noStrike">
                <a:latin typeface="Arial"/>
              </a:rPr>
              <a:t>查看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rcRect l="0" t="0" r="54145" b="0"/>
          <a:stretch/>
        </p:blipFill>
        <p:spPr>
          <a:xfrm>
            <a:off x="216000" y="2664000"/>
            <a:ext cx="2991600" cy="2585520"/>
          </a:xfrm>
          <a:prstGeom prst="rect">
            <a:avLst/>
          </a:prstGeom>
          <a:ln>
            <a:noFill/>
          </a:ln>
        </p:spPr>
      </p:pic>
      <p:sp>
        <p:nvSpPr>
          <p:cNvPr id="141" name="TextShape 3"/>
          <p:cNvSpPr txBox="1"/>
          <p:nvPr/>
        </p:nvSpPr>
        <p:spPr>
          <a:xfrm>
            <a:off x="1224000" y="1944000"/>
            <a:ext cx="1080000" cy="50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原图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2"/>
          <a:stretch/>
        </p:blipFill>
        <p:spPr>
          <a:xfrm>
            <a:off x="3216960" y="3070800"/>
            <a:ext cx="2588760" cy="1465200"/>
          </a:xfrm>
          <a:prstGeom prst="rect">
            <a:avLst/>
          </a:prstGeom>
          <a:ln>
            <a:noFill/>
          </a:ln>
        </p:spPr>
      </p:pic>
      <p:sp>
        <p:nvSpPr>
          <p:cNvPr id="143" name="TextShape 4"/>
          <p:cNvSpPr txBox="1"/>
          <p:nvPr/>
        </p:nvSpPr>
        <p:spPr>
          <a:xfrm>
            <a:off x="4320000" y="1872000"/>
            <a:ext cx="1080000" cy="50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深度图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3"/>
          <a:srcRect l="0" t="0" r="56585" b="0"/>
          <a:stretch/>
        </p:blipFill>
        <p:spPr>
          <a:xfrm>
            <a:off x="6005160" y="2633400"/>
            <a:ext cx="3570840" cy="2766600"/>
          </a:xfrm>
          <a:prstGeom prst="rect">
            <a:avLst/>
          </a:prstGeom>
          <a:ln>
            <a:noFill/>
          </a:ln>
        </p:spPr>
      </p:pic>
      <p:sp>
        <p:nvSpPr>
          <p:cNvPr id="145" name="TextShape 5"/>
          <p:cNvSpPr txBox="1"/>
          <p:nvPr/>
        </p:nvSpPr>
        <p:spPr>
          <a:xfrm>
            <a:off x="7200000" y="1872000"/>
            <a:ext cx="1080000" cy="50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红外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D435i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在</a:t>
            </a:r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上使用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2824560" y="1512000"/>
            <a:ext cx="6535440" cy="381600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1042560" y="2966400"/>
            <a:ext cx="685440" cy="921600"/>
          </a:xfrm>
          <a:prstGeom prst="rect">
            <a:avLst/>
          </a:prstGeom>
          <a:ln>
            <a:noFill/>
          </a:ln>
        </p:spPr>
      </p:pic>
      <p:sp>
        <p:nvSpPr>
          <p:cNvPr id="149" name="TextShape 2"/>
          <p:cNvSpPr txBox="1"/>
          <p:nvPr/>
        </p:nvSpPr>
        <p:spPr>
          <a:xfrm>
            <a:off x="216000" y="1440000"/>
            <a:ext cx="2520000" cy="1008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zh-CN" sz="1800" spc="-1" strike="noStrike">
                <a:latin typeface="Arial"/>
              </a:rPr>
              <a:t>修</a:t>
            </a:r>
            <a:r>
              <a:rPr b="0" lang="zh-CN" sz="1800" spc="-1" strike="noStrike">
                <a:latin typeface="Arial"/>
              </a:rPr>
              <a:t>改</a:t>
            </a:r>
            <a:r>
              <a:rPr b="0" lang="zh-CN" sz="1800" spc="-1" strike="noStrike">
                <a:latin typeface="Arial"/>
              </a:rPr>
              <a:t>源</a:t>
            </a:r>
            <a:r>
              <a:rPr b="0" lang="zh-CN" sz="1800" spc="-1" strike="noStrike">
                <a:latin typeface="Arial"/>
              </a:rPr>
              <a:t>代</a:t>
            </a:r>
            <a:r>
              <a:rPr b="0" lang="zh-CN" sz="1800" spc="-1" strike="noStrike">
                <a:latin typeface="Arial"/>
              </a:rPr>
              <a:t>码</a:t>
            </a:r>
            <a:r>
              <a:rPr b="0" lang="zh-CN" sz="1800" spc="-1" strike="noStrike">
                <a:latin typeface="Arial"/>
              </a:rPr>
              <a:t>中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a</a:t>
            </a:r>
            <a:r>
              <a:rPr b="0" lang="en-US" sz="1800" spc="-1" strike="noStrike">
                <a:latin typeface="Arial"/>
              </a:rPr>
              <a:t>u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c</a:t>
            </a:r>
            <a:r>
              <a:rPr b="0" lang="en-US" sz="1800" spc="-1" strike="noStrike">
                <a:latin typeface="Arial"/>
              </a:rPr>
              <a:t>h</a:t>
            </a:r>
            <a:r>
              <a:rPr b="0" lang="zh-CN" sz="1800" spc="-1" strike="noStrike">
                <a:latin typeface="Arial"/>
              </a:rPr>
              <a:t>文</a:t>
            </a:r>
            <a:r>
              <a:rPr b="0" lang="zh-CN" sz="1800" spc="-1" strike="noStrike">
                <a:latin typeface="Arial"/>
              </a:rPr>
              <a:t>件</a:t>
            </a:r>
            <a:r>
              <a:rPr b="0" lang="zh-CN" sz="1800" spc="-1" strike="noStrike">
                <a:latin typeface="Arial"/>
              </a:rPr>
              <a:t>，</a:t>
            </a:r>
            <a:r>
              <a:rPr b="0" lang="zh-CN" sz="1800" spc="-1" strike="noStrike">
                <a:latin typeface="Arial"/>
              </a:rPr>
              <a:t>然</a:t>
            </a:r>
            <a:r>
              <a:rPr b="0" lang="zh-CN" sz="1800" spc="-1" strike="noStrike">
                <a:latin typeface="Arial"/>
              </a:rPr>
              <a:t>后</a:t>
            </a:r>
            <a:r>
              <a:rPr b="0" lang="zh-CN" sz="1800" spc="-1" strike="noStrike">
                <a:latin typeface="Arial"/>
              </a:rPr>
              <a:t>运</a:t>
            </a:r>
            <a:r>
              <a:rPr b="0" lang="zh-CN" sz="1800" spc="-1" strike="noStrike">
                <a:latin typeface="Arial"/>
              </a:rPr>
              <a:t>行</a:t>
            </a:r>
            <a:r>
              <a:rPr b="0" lang="zh-CN" sz="1800" spc="-1" strike="noStrike">
                <a:latin typeface="Arial"/>
              </a:rPr>
              <a:t>相</a:t>
            </a:r>
            <a:r>
              <a:rPr b="0" lang="zh-CN" sz="1800" spc="-1" strike="noStrike">
                <a:latin typeface="Arial"/>
              </a:rPr>
              <a:t>机</a:t>
            </a:r>
            <a:r>
              <a:rPr b="0" lang="zh-CN" sz="1800" spc="-1" strike="noStrike">
                <a:latin typeface="Arial"/>
              </a:rPr>
              <a:t>和</a:t>
            </a:r>
            <a:r>
              <a:rPr b="0" lang="en-US" sz="1800" spc="-1" strike="noStrike">
                <a:latin typeface="Arial"/>
              </a:rPr>
              <a:t>v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s</a:t>
            </a:r>
            <a:r>
              <a:rPr b="0" lang="en-US" sz="1800" spc="-1" strike="noStrike">
                <a:latin typeface="Arial"/>
              </a:rPr>
              <a:t>-</a:t>
            </a:r>
            <a:r>
              <a:rPr b="0" lang="en-US" sz="1800" spc="-1" strike="noStrike">
                <a:latin typeface="Arial"/>
              </a:rPr>
              <a:t>m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o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实验方法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504000" y="1455480"/>
            <a:ext cx="7185240" cy="142452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576000" y="3100320"/>
            <a:ext cx="7383600" cy="1363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2160000" y="2269440"/>
            <a:ext cx="6264000" cy="1690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just"/>
            <a:r>
              <a:rPr b="0" lang="en-US" sz="11280" spc="-1" strike="noStrike">
                <a:latin typeface="Arial"/>
              </a:rPr>
              <a:t>THANKS</a:t>
            </a:r>
            <a:endParaRPr b="0" lang="en-US" sz="112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相关实验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504000" y="1329480"/>
            <a:ext cx="5651640" cy="4340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7488000" y="4536360"/>
            <a:ext cx="1813680" cy="113364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2"/>
          <a:stretch/>
        </p:blipFill>
        <p:spPr>
          <a:xfrm>
            <a:off x="7416000" y="3312000"/>
            <a:ext cx="2016000" cy="117720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3"/>
          <a:stretch/>
        </p:blipFill>
        <p:spPr>
          <a:xfrm>
            <a:off x="7416000" y="2088000"/>
            <a:ext cx="1973160" cy="115200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4"/>
          <a:stretch/>
        </p:blipFill>
        <p:spPr>
          <a:xfrm>
            <a:off x="7459200" y="864000"/>
            <a:ext cx="1972800" cy="115200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5"/>
          <a:stretch/>
        </p:blipFill>
        <p:spPr>
          <a:xfrm>
            <a:off x="432000" y="1656000"/>
            <a:ext cx="6336000" cy="3960000"/>
          </a:xfrm>
          <a:prstGeom prst="rect">
            <a:avLst/>
          </a:prstGeom>
          <a:ln>
            <a:noFill/>
          </a:ln>
        </p:spPr>
      </p:pic>
      <p:sp>
        <p:nvSpPr>
          <p:cNvPr id="59" name="TextShape 2"/>
          <p:cNvSpPr txBox="1"/>
          <p:nvPr/>
        </p:nvSpPr>
        <p:spPr>
          <a:xfrm>
            <a:off x="432000" y="129600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696600" y="1669680"/>
            <a:ext cx="3767400" cy="387432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5544000" y="1656000"/>
            <a:ext cx="3825720" cy="3888000"/>
          </a:xfrm>
          <a:prstGeom prst="rect">
            <a:avLst/>
          </a:prstGeom>
          <a:ln>
            <a:noFill/>
          </a:ln>
        </p:spPr>
      </p:pic>
      <p:sp>
        <p:nvSpPr>
          <p:cNvPr id="63" name="TextShape 2"/>
          <p:cNvSpPr txBox="1"/>
          <p:nvPr/>
        </p:nvSpPr>
        <p:spPr>
          <a:xfrm>
            <a:off x="7848000" y="28800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4" name="TextShape 3"/>
          <p:cNvSpPr txBox="1"/>
          <p:nvPr/>
        </p:nvSpPr>
        <p:spPr>
          <a:xfrm>
            <a:off x="1728000" y="132336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Solo Trajetory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TextShape 4"/>
          <p:cNvSpPr txBox="1"/>
          <p:nvPr/>
        </p:nvSpPr>
        <p:spPr>
          <a:xfrm>
            <a:off x="6768000" y="129600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With Benchmark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504000" y="1361880"/>
            <a:ext cx="6987240" cy="510120"/>
          </a:xfrm>
          <a:prstGeom prst="rect">
            <a:avLst/>
          </a:prstGeom>
          <a:ln>
            <a:noFill/>
          </a:ln>
        </p:spPr>
      </p:pic>
      <p:pic>
        <p:nvPicPr>
          <p:cNvPr id="68" name="" descr=""/>
          <p:cNvPicPr/>
          <p:nvPr/>
        </p:nvPicPr>
        <p:blipFill>
          <a:blip r:embed="rId2"/>
          <a:stretch/>
        </p:blipFill>
        <p:spPr>
          <a:xfrm>
            <a:off x="0" y="2016000"/>
            <a:ext cx="3337200" cy="214848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3"/>
          <a:stretch/>
        </p:blipFill>
        <p:spPr>
          <a:xfrm>
            <a:off x="3353040" y="1972440"/>
            <a:ext cx="3341160" cy="3456000"/>
          </a:xfrm>
          <a:prstGeom prst="rect">
            <a:avLst/>
          </a:prstGeom>
          <a:ln>
            <a:noFill/>
          </a:ln>
        </p:spPr>
      </p:pic>
      <p:pic>
        <p:nvPicPr>
          <p:cNvPr id="70" name="" descr=""/>
          <p:cNvPicPr/>
          <p:nvPr/>
        </p:nvPicPr>
        <p:blipFill>
          <a:blip r:embed="rId4"/>
          <a:stretch/>
        </p:blipFill>
        <p:spPr>
          <a:xfrm>
            <a:off x="6694200" y="1972440"/>
            <a:ext cx="3313800" cy="3427560"/>
          </a:xfrm>
          <a:prstGeom prst="rect">
            <a:avLst/>
          </a:prstGeom>
          <a:ln>
            <a:noFill/>
          </a:ln>
        </p:spPr>
      </p:pic>
      <p:sp>
        <p:nvSpPr>
          <p:cNvPr id="71" name="TextShape 2"/>
          <p:cNvSpPr txBox="1"/>
          <p:nvPr/>
        </p:nvSpPr>
        <p:spPr>
          <a:xfrm>
            <a:off x="7848000" y="288000"/>
            <a:ext cx="18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MH_01_easy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VINS-mono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TextShape 2"/>
          <p:cNvSpPr txBox="1"/>
          <p:nvPr/>
        </p:nvSpPr>
        <p:spPr>
          <a:xfrm>
            <a:off x="504000" y="1440000"/>
            <a:ext cx="5112000" cy="41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With loop closure: </a:t>
            </a:r>
            <a:r>
              <a:rPr b="0" lang="zh-CN" sz="1800" spc="-1" strike="noStrike">
                <a:latin typeface="Arial"/>
              </a:rPr>
              <a:t>每一项的轨迹误差指标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432000" y="1944000"/>
            <a:ext cx="9413640" cy="2774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570" spc="-1" strike="noStrike">
                <a:solidFill>
                  <a:srgbClr val="ffffff"/>
                </a:solidFill>
                <a:latin typeface="Arial"/>
              </a:rPr>
              <a:t>Co-VINS</a:t>
            </a:r>
            <a:r>
              <a:rPr b="0" lang="zh-CN" sz="3570" spc="-1" strike="noStrike">
                <a:solidFill>
                  <a:srgbClr val="ffffff"/>
                </a:solidFill>
                <a:latin typeface="Arial"/>
              </a:rPr>
              <a:t>实验结果</a:t>
            </a:r>
            <a:endParaRPr b="0" lang="en-US" sz="357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504000" y="1296000"/>
            <a:ext cx="7194240" cy="4200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2025-03-25T18:16:41Z</dcterms:created>
  <dc:creator/>
  <dc:description/>
  <dc:language>zh-CN</dc:language>
  <cp:lastModifiedBy/>
  <dcterms:modified xsi:type="dcterms:W3CDTF">2025-03-31T09:43:42Z</dcterms:modified>
  <cp:revision>6</cp:revision>
  <dc:subject/>
  <dc:title>Bright Blue</dc:title>
</cp:coreProperties>
</file>